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0"/>
  </p:notesMasterIdLst>
  <p:sldIdLst>
    <p:sldId id="919" r:id="rId2"/>
    <p:sldId id="948" r:id="rId3"/>
    <p:sldId id="950" r:id="rId4"/>
    <p:sldId id="987" r:id="rId5"/>
    <p:sldId id="961" r:id="rId6"/>
    <p:sldId id="980" r:id="rId7"/>
    <p:sldId id="981" r:id="rId8"/>
    <p:sldId id="499" r:id="rId9"/>
    <p:sldId id="967" r:id="rId10"/>
    <p:sldId id="983" r:id="rId11"/>
    <p:sldId id="985" r:id="rId12"/>
    <p:sldId id="984" r:id="rId13"/>
    <p:sldId id="988" r:id="rId14"/>
    <p:sldId id="989" r:id="rId15"/>
    <p:sldId id="979" r:id="rId16"/>
    <p:sldId id="982" r:id="rId17"/>
    <p:sldId id="986" r:id="rId18"/>
    <p:sldId id="917" r:id="rId19"/>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87"/>
            <p14:sldId id="961"/>
            <p14:sldId id="980"/>
            <p14:sldId id="981"/>
            <p14:sldId id="499"/>
            <p14:sldId id="967"/>
            <p14:sldId id="983"/>
            <p14:sldId id="985"/>
            <p14:sldId id="984"/>
            <p14:sldId id="988"/>
            <p14:sldId id="989"/>
            <p14:sldId id="979"/>
            <p14:sldId id="982"/>
            <p14:sldId id="986"/>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58"/>
    <a:srgbClr val="7DFE7D"/>
    <a:srgbClr val="D04242"/>
    <a:srgbClr val="CA5200"/>
    <a:srgbClr val="148C25"/>
    <a:srgbClr val="EAE8E9"/>
    <a:srgbClr val="000000"/>
    <a:srgbClr val="FFFFFF"/>
    <a:srgbClr val="F7F7F7"/>
    <a:srgbClr val="EDEDE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345" autoAdjust="0"/>
  </p:normalViewPr>
  <p:slideViewPr>
    <p:cSldViewPr snapToGrid="0" showGuides="1">
      <p:cViewPr varScale="1">
        <p:scale>
          <a:sx n="40" d="100"/>
          <a:sy n="40" d="100"/>
        </p:scale>
        <p:origin x="1038" y="72"/>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самых «жирных» скважин 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pt>
    <dgm:pt modelId="{52CA1A20-A45B-493E-8C25-D93830DA10A5}" type="pres">
      <dgm:prSet presAssocID="{DDCAD1BE-A24E-4675-B378-BE9E31B0855E}" presName="sibTrans" presStyleLbl="node1" presStyleIdx="0" presStyleCnt="4"/>
      <dgm:spPr/>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pt>
    <dgm:pt modelId="{33C73078-6FAC-40C0-A4AC-145B285EFA4C}" type="pres">
      <dgm:prSet presAssocID="{0E27E42F-3425-4856-9246-6950A884207C}" presName="sibTrans" presStyleLbl="node1" presStyleIdx="1" presStyleCnt="4"/>
      <dgm:spPr/>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pt>
    <dgm:pt modelId="{77123878-8D11-49BE-A8D1-DE62D3DEE5B0}" type="pres">
      <dgm:prSet presAssocID="{A2DB8961-7247-4804-89F9-EF56DF20AEC3}" presName="sibTrans" presStyleLbl="node1" presStyleIdx="2" presStyleCnt="4"/>
      <dgm:spPr/>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pt>
    <dgm:pt modelId="{32DA8260-CA1D-4E55-BE7E-FF40A7DEA488}" type="pres">
      <dgm:prSet presAssocID="{3C747145-CD6D-44C7-8C37-65F461E759EA}" presName="sibTrans" presStyleLbl="node1" presStyleIdx="3" presStyleCnt="4" custScaleX="165761"/>
      <dgm:spPr/>
    </dgm:pt>
  </dgm:ptLst>
  <dgm:cxnLst>
    <dgm:cxn modelId="{D8030F16-E348-4473-A6D4-A717675A96BD}" srcId="{F7DB456A-55C8-493F-A8BF-A944D9A1BA47}" destId="{D868771A-A7AE-4226-B283-3D09E05692AA}" srcOrd="3" destOrd="0" parTransId="{FD5C3DF9-5D07-4F3F-850D-D7F5E4A83D10}" sibTransId="{3C747145-CD6D-44C7-8C37-65F461E759EA}"/>
    <dgm:cxn modelId="{59AE9721-78F4-4EA4-9FA1-57963D919864}" type="presOf" srcId="{A2DB8961-7247-4804-89F9-EF56DF20AEC3}" destId="{77123878-8D11-49BE-A8D1-DE62D3DEE5B0}"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4A7C3776-9EE6-4C4F-869E-26BD97724950}" srcId="{F7DB456A-55C8-493F-A8BF-A944D9A1BA47}" destId="{AE1CA603-F787-4C0A-B7EB-C281D6908CBC}" srcOrd="2" destOrd="0" parTransId="{551C3B37-D3BB-42C0-B00A-575EB68F50A1}" sibTransId="{A2DB8961-7247-4804-89F9-EF56DF20AEC3}"/>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0D831FD6-3718-45EC-81E9-3EF548986F51}" type="presOf" srcId="{DDCAD1BE-A24E-4675-B378-BE9E31B0855E}" destId="{52CA1A20-A45B-493E-8C25-D93830DA10A5}"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89D5C7FF-5E67-4C3D-8787-01689DDC721E}" type="presOf" srcId="{D868771A-A7AE-4226-B283-3D09E05692AA}" destId="{4CCA7AFB-6CFB-410F-8E5E-488A960074B7}" srcOrd="0" destOrd="0" presId="urn:microsoft.com/office/officeart/2005/8/layout/cycle1"/>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2">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pt>
  </dgm:ptLst>
  <dgm:cxnLst>
    <dgm:cxn modelId="{6436CA05-077D-47DD-A812-8FCEF5E8CE11}" srcId="{C0621446-30B6-4EC3-8060-1FA2E8461357}" destId="{FE7D1A53-EE66-436A-9408-236FB6039EB5}" srcOrd="4" destOrd="0" parTransId="{DAA74665-A32A-4AD1-A7E9-2E7996805F9C}" sibTransId="{B14C2E39-FDE7-4F54-92ED-D169FAC80B02}"/>
    <dgm:cxn modelId="{91EB850B-3429-4775-B689-EDA3B5925F59}" srcId="{C0621446-30B6-4EC3-8060-1FA2E8461357}" destId="{5CA5AED7-CF36-4672-815E-F831AB21FB5C}" srcOrd="0" destOrd="0" parTransId="{EEFAC49D-6501-4BA1-87FE-D95765A2CBC6}" sibTransId="{03B222C7-7995-4299-A238-C07E40A6BC00}"/>
    <dgm:cxn modelId="{272B4F2F-1CA1-4D99-8737-A8123BB32423}" srcId="{C0621446-30B6-4EC3-8060-1FA2E8461357}" destId="{3A578592-DF16-4EA9-9CFA-BE2EE11D6983}" srcOrd="2" destOrd="0" parTransId="{68FB8300-EF08-40BC-8B92-8F08003683F4}" sibTransId="{114B49CC-E998-4216-8EBB-04360F7B69FD}"/>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F532E09A-2CCD-4297-8633-2F613C30991D}" type="presOf" srcId="{FE7D1A53-EE66-436A-9408-236FB6039EB5}" destId="{53FE50A6-FDA4-44CC-ACFE-2B5F391E0D2E}"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8B0E3AE6-4652-4765-BB17-684AE0C024B0}" type="presOf" srcId="{C0621446-30B6-4EC3-8060-1FA2E8461357}" destId="{435015F6-FDD4-45B9-8B69-A1A96F7AD07D}" srcOrd="0" destOrd="0" presId="urn:microsoft.com/office/officeart/2005/8/layout/hProcess9"/>
    <dgm:cxn modelId="{C1519EF2-E349-4B9C-A9B2-DC681874D6F7}" srcId="{C0621446-30B6-4EC3-8060-1FA2E8461357}" destId="{4B10ECC1-5C56-4367-8A18-12BA2A26D6E7}" srcOrd="3" destOrd="0" parTransId="{43F8CC93-B889-4789-B2CF-91B37AD84437}" sibTransId="{5558D726-41AF-4D05-9E60-08BAA2E5BD16}"/>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dirty="0"/>
            <a:t>Поиск самых «жирных» скважин 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a:t>Оптимизация параметров</a:t>
          </a:r>
        </a:p>
      </dsp:txBody>
      <dsp:txXfrm>
        <a:off x="18674576" y="2396263"/>
        <a:ext cx="3960258" cy="270689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14.04.2024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330874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3508522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29757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7</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2124324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adec="http://schemas.microsoft.com/office/drawing/2017/decorative"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adec="http://schemas.microsoft.com/office/drawing/2017/decorative"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adec="http://schemas.microsoft.com/office/drawing/2017/decorative"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br>
              <a:rPr lang="en-US" dirty="0"/>
            </a:br>
            <a:r>
              <a:rPr lang="ru-RU" dirty="0"/>
              <a:t>напишите здесь основную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br>
              <a:rPr lang="en-US" dirty="0"/>
            </a:br>
            <a:r>
              <a:rPr lang="ru-RU" dirty="0"/>
              <a:t>напишите здесь основную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adec="http://schemas.microsoft.com/office/drawing/2017/decorative"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adec="http://schemas.microsoft.com/office/drawing/2017/decorative"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adec="http://schemas.microsoft.com/office/drawing/2017/decorative"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adec="http://schemas.microsoft.com/office/drawing/2017/decorative"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adec="http://schemas.microsoft.com/office/drawing/2017/decorative"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adec="http://schemas.microsoft.com/office/drawing/2017/decorative"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adec="http://schemas.microsoft.com/office/drawing/2017/decorative"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ahyp="http://schemas.microsoft.com/office/drawing/2018/hyperlinkcolor"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ahyp="http://schemas.microsoft.com/office/drawing/2018/hyperlinkcolor"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adec="http://schemas.microsoft.com/office/drawing/2017/decorative"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2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9244537" y="2407172"/>
            <a:ext cx="8094881" cy="7549977"/>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400" dirty="0"/>
              <a:t>Зависимость проницаемости</a:t>
            </a:r>
          </a:p>
          <a:p>
            <a:pPr marL="571500" indent="-571500" algn="l">
              <a:buFont typeface="Arial" panose="020B0604020202020204" pitchFamily="34" charset="0"/>
              <a:buChar char="•"/>
            </a:pPr>
            <a:r>
              <a:rPr lang="ru-RU" sz="4400" dirty="0"/>
              <a:t>Зависимость связанной воды</a:t>
            </a:r>
          </a:p>
          <a:p>
            <a:pPr marL="571500" indent="-571500" algn="l">
              <a:buFont typeface="Arial" panose="020B0604020202020204" pitchFamily="34" charset="0"/>
              <a:buChar char="•"/>
            </a:pPr>
            <a:r>
              <a:rPr lang="ru-RU" sz="4400" dirty="0"/>
              <a:t>Анизотропия</a:t>
            </a:r>
          </a:p>
          <a:p>
            <a:pPr marL="571500" indent="-571500" algn="l">
              <a:buFont typeface="Arial" panose="020B0604020202020204" pitchFamily="34" charset="0"/>
              <a:buChar char="•"/>
            </a:pPr>
            <a:r>
              <a:rPr lang="ru-RU" sz="4400" dirty="0"/>
              <a:t>Параметры ОФП</a:t>
            </a:r>
          </a:p>
          <a:p>
            <a:pPr marL="571500" indent="-571500" algn="l">
              <a:buFont typeface="Arial" panose="020B0604020202020204" pitchFamily="34" charset="0"/>
              <a:buChar char="•"/>
            </a:pPr>
            <a:r>
              <a:rPr lang="ru-RU" sz="4400" dirty="0"/>
              <a:t>Параметры </a:t>
            </a:r>
            <a:r>
              <a:rPr lang="ru-RU" sz="4400" dirty="0" err="1"/>
              <a:t>аквифера</a:t>
            </a:r>
            <a:endParaRPr lang="ru-RU" sz="4400" dirty="0"/>
          </a:p>
          <a:p>
            <a:pPr marL="571500" indent="-571500" algn="l">
              <a:buFont typeface="Arial" panose="020B0604020202020204" pitchFamily="34" charset="0"/>
              <a:buChar char="•"/>
            </a:pPr>
            <a:r>
              <a:rPr lang="ru-RU" sz="4400" dirty="0"/>
              <a:t>Процент производительной закачки</a:t>
            </a:r>
          </a:p>
        </p:txBody>
      </p:sp>
      <p:sp>
        <p:nvSpPr>
          <p:cNvPr id="12" name="TextBox 11"/>
          <p:cNvSpPr txBox="1"/>
          <p:nvPr/>
        </p:nvSpPr>
        <p:spPr>
          <a:xfrm>
            <a:off x="9395950" y="10704257"/>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489800" y="2693936"/>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pic>
        <p:nvPicPr>
          <p:cNvPr id="6" name="Рисунок 5"/>
          <p:cNvPicPr>
            <a:picLocks noChangeAspect="1"/>
          </p:cNvPicPr>
          <p:nvPr/>
        </p:nvPicPr>
        <p:blipFill rotWithShape="1">
          <a:blip r:embed="rId3"/>
          <a:srcRect r="73093" b="59266"/>
          <a:stretch/>
        </p:blipFill>
        <p:spPr>
          <a:xfrm>
            <a:off x="-9047627" y="2322647"/>
            <a:ext cx="7587472" cy="6212341"/>
          </a:xfrm>
          <a:prstGeom prst="rect">
            <a:avLst/>
          </a:prstGeom>
        </p:spPr>
      </p:pic>
      <p:sp>
        <p:nvSpPr>
          <p:cNvPr id="3" name="TextBox 2"/>
          <p:cNvSpPr txBox="1"/>
          <p:nvPr/>
        </p:nvSpPr>
        <p:spPr>
          <a:xfrm>
            <a:off x="1824788" y="3118077"/>
            <a:ext cx="9711086" cy="8397260"/>
          </a:xfrm>
          <a:prstGeom prst="rect">
            <a:avLst/>
          </a:prstGeom>
          <a:noFill/>
        </p:spPr>
        <p:txBody>
          <a:bodyPr wrap="square" lIns="50400" tIns="50400" rIns="50400" bIns="50400" rtlCol="0">
            <a:spAutoFit/>
          </a:bodyPr>
          <a:lstStyle/>
          <a:p>
            <a:pPr algn="l"/>
            <a:r>
              <a:rPr lang="ru-RU" sz="44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4" name="Рисунок 3"/>
          <p:cNvPicPr>
            <a:picLocks noChangeAspect="1"/>
          </p:cNvPicPr>
          <p:nvPr/>
        </p:nvPicPr>
        <p:blipFill>
          <a:blip r:embed="rId4"/>
          <a:stretch>
            <a:fillRect/>
          </a:stretch>
        </p:blipFill>
        <p:spPr>
          <a:xfrm>
            <a:off x="9817769" y="2465452"/>
            <a:ext cx="12333942" cy="10132460"/>
          </a:xfrm>
          <a:prstGeom prst="rect">
            <a:avLst/>
          </a:prstGeom>
        </p:spPr>
      </p:pic>
    </p:spTree>
    <p:extLst>
      <p:ext uri="{BB962C8B-B14F-4D97-AF65-F5344CB8AC3E}">
        <p14:creationId xmlns:p14="http://schemas.microsoft.com/office/powerpoint/2010/main" val="1931583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3172839327"/>
              </p:ext>
            </p:extLst>
          </p:nvPr>
        </p:nvGraphicFramePr>
        <p:xfrm>
          <a:off x="1828800" y="4653783"/>
          <a:ext cx="21167963" cy="7840275"/>
        </p:xfrm>
        <a:graphic>
          <a:graphicData uri="http://schemas.openxmlformats.org/drawingml/2006/table">
            <a:tbl>
              <a:tblPr firstRow="1" bandRow="1">
                <a:tableStyleId>{073A0DAA-6AF3-43AB-8588-CEC1D06C72B9}</a:tableStyleId>
              </a:tblPr>
              <a:tblGrid>
                <a:gridCol w="4580695">
                  <a:extLst>
                    <a:ext uri="{9D8B030D-6E8A-4147-A177-3AD203B41FA5}">
                      <a16:colId xmlns:a16="http://schemas.microsoft.com/office/drawing/2014/main" val="3247539441"/>
                    </a:ext>
                  </a:extLst>
                </a:gridCol>
                <a:gridCol w="13394484">
                  <a:extLst>
                    <a:ext uri="{9D8B030D-6E8A-4147-A177-3AD203B41FA5}">
                      <a16:colId xmlns:a16="http://schemas.microsoft.com/office/drawing/2014/main" val="82216052"/>
                    </a:ext>
                  </a:extLst>
                </a:gridCol>
                <a:gridCol w="3192784">
                  <a:extLst>
                    <a:ext uri="{9D8B030D-6E8A-4147-A177-3AD203B41FA5}">
                      <a16:colId xmlns:a16="http://schemas.microsoft.com/office/drawing/2014/main" val="1661541746"/>
                    </a:ext>
                  </a:extLst>
                </a:gridCol>
              </a:tblGrid>
              <a:tr h="1293735">
                <a:tc>
                  <a:txBody>
                    <a:bodyPr/>
                    <a:lstStyle/>
                    <a:p>
                      <a:pPr algn="ctr"/>
                      <a:r>
                        <a:rPr lang="ru-RU" sz="2800" dirty="0"/>
                        <a:t>Метод</a:t>
                      </a:r>
                    </a:p>
                  </a:txBody>
                  <a:tcPr anchor="ctr"/>
                </a:tc>
                <a:tc>
                  <a:txBody>
                    <a:bodyPr/>
                    <a:lstStyle/>
                    <a:p>
                      <a:pPr algn="ctr"/>
                      <a:r>
                        <a:rPr lang="ru-RU" sz="2800" dirty="0"/>
                        <a:t>Краткое пояснение</a:t>
                      </a:r>
                    </a:p>
                  </a:txBody>
                  <a:tcPr anchor="ctr"/>
                </a:tc>
                <a:tc>
                  <a:txBody>
                    <a:bodyPr/>
                    <a:lstStyle/>
                    <a:p>
                      <a:pPr algn="ctr"/>
                      <a:r>
                        <a:rPr lang="ru-RU" sz="28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err="1"/>
                        <a:t>Плакетт</a:t>
                      </a:r>
                      <a:r>
                        <a:rPr lang="ru-RU" sz="3600" b="1" dirty="0"/>
                        <a:t>-Берман</a:t>
                      </a:r>
                    </a:p>
                  </a:txBody>
                  <a:tcPr anchor="ctr"/>
                </a:tc>
                <a:tc>
                  <a:txBody>
                    <a:bodyPr/>
                    <a:lstStyle/>
                    <a:p>
                      <a:r>
                        <a:rPr lang="ru-RU" sz="3200" dirty="0"/>
                        <a:t>Многофакторный расчет, позволяющий оценить весь диапазон возможных решений за небольшое количество расчетов</a:t>
                      </a:r>
                      <a:r>
                        <a:rPr lang="en-US" sz="3200" dirty="0"/>
                        <a:t>.</a:t>
                      </a:r>
                      <a:endParaRPr lang="ru-RU" sz="3200" dirty="0"/>
                    </a:p>
                  </a:txBody>
                  <a:tcPr anchor="ctr"/>
                </a:tc>
                <a:tc>
                  <a:txBody>
                    <a:bodyPr/>
                    <a:lstStyle/>
                    <a:p>
                      <a:r>
                        <a:rPr lang="ru-RU" sz="32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Латинский гиперкуб</a:t>
                      </a:r>
                    </a:p>
                  </a:txBody>
                  <a:tcPr anchor="ctr"/>
                </a:tc>
                <a:tc>
                  <a:txBody>
                    <a:bodyPr/>
                    <a:lstStyle/>
                    <a:p>
                      <a:r>
                        <a:rPr lang="ru-RU" sz="3200" dirty="0"/>
                        <a:t>Центральный композиционный план, зачастую решения группируются в центральной части.</a:t>
                      </a:r>
                    </a:p>
                  </a:txBody>
                  <a:tcPr anchor="ctr"/>
                </a:tc>
                <a:tc>
                  <a:txBody>
                    <a:bodyPr/>
                    <a:lstStyle/>
                    <a:p>
                      <a:endParaRPr lang="ru-RU" sz="32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Бокс-</a:t>
                      </a:r>
                      <a:r>
                        <a:rPr lang="ru-RU" sz="3600" b="1" dirty="0" err="1"/>
                        <a:t>Бенкен</a:t>
                      </a:r>
                      <a:endParaRPr lang="ru-RU" sz="3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t>Похож на </a:t>
                      </a:r>
                      <a:r>
                        <a:rPr lang="ru-RU" sz="3200" b="1" dirty="0" err="1"/>
                        <a:t>Плакетт</a:t>
                      </a:r>
                      <a:r>
                        <a:rPr lang="ru-RU" sz="3200" b="1" dirty="0"/>
                        <a:t>-Берман</a:t>
                      </a:r>
                      <a:r>
                        <a:rPr lang="ru-RU" sz="3200" b="0" dirty="0"/>
                        <a:t>, но включает еще базовое значение переменных, чтобы оценить линейность. Требует больше расчетов</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3200" b="0" dirty="0"/>
                        <a:t>385</a:t>
                      </a:r>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Торнадо</a:t>
                      </a:r>
                    </a:p>
                  </a:txBody>
                  <a:tcPr anchor="ctr"/>
                </a:tc>
                <a:tc>
                  <a:txBody>
                    <a:bodyPr/>
                    <a:lstStyle/>
                    <a:p>
                      <a:r>
                        <a:rPr lang="ru-RU" sz="32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r>
                        <a:rPr lang="ru-RU" sz="3200" dirty="0"/>
                        <a:t>31</a:t>
                      </a:r>
                    </a:p>
                  </a:txBody>
                  <a:tcPr anchor="ctr"/>
                </a:tc>
                <a:extLst>
                  <a:ext uri="{0D108BD9-81ED-4DB2-BD59-A6C34878D82A}">
                    <a16:rowId xmlns:a16="http://schemas.microsoft.com/office/drawing/2014/main" val="591030924"/>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b="1" dirty="0"/>
                        <a:t>Монте-Карло</a:t>
                      </a:r>
                    </a:p>
                  </a:txBody>
                  <a:tcPr anchor="ctr"/>
                </a:tc>
                <a:tc>
                  <a:txBody>
                    <a:bodyPr/>
                    <a:lstStyle/>
                    <a:p>
                      <a:r>
                        <a:rPr lang="ru-RU" sz="3200" dirty="0"/>
                        <a:t>Случайная генерация, иногда тоже пригождается</a:t>
                      </a:r>
                    </a:p>
                  </a:txBody>
                  <a:tcPr anchor="ctr"/>
                </a:tc>
                <a:tc>
                  <a:txBody>
                    <a:bodyPr/>
                    <a:lstStyle/>
                    <a:p>
                      <a:endParaRPr lang="ru-RU" sz="3200" dirty="0"/>
                    </a:p>
                  </a:txBody>
                  <a:tcPr anchor="ctr"/>
                </a:tc>
                <a:extLst>
                  <a:ext uri="{0D108BD9-81ED-4DB2-BD59-A6C34878D82A}">
                    <a16:rowId xmlns:a16="http://schemas.microsoft.com/office/drawing/2014/main" val="288406397"/>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1366396964"/>
              </p:ext>
            </p:extLst>
          </p:nvPr>
        </p:nvGraphicFramePr>
        <p:xfrm>
          <a:off x="1828800" y="3103307"/>
          <a:ext cx="15905747" cy="994410"/>
        </p:xfrm>
        <a:graphic>
          <a:graphicData uri="http://schemas.openxmlformats.org/drawingml/2006/table">
            <a:tbl>
              <a:tblPr>
                <a:tableStyleId>{793D81CF-94F2-401A-BA57-92F5A7B2D0C5}</a:tableStyleId>
              </a:tblPr>
              <a:tblGrid>
                <a:gridCol w="12096332">
                  <a:extLst>
                    <a:ext uri="{9D8B030D-6E8A-4147-A177-3AD203B41FA5}">
                      <a16:colId xmlns:a16="http://schemas.microsoft.com/office/drawing/2014/main" val="3249929150"/>
                    </a:ext>
                  </a:extLst>
                </a:gridCol>
                <a:gridCol w="3809415">
                  <a:extLst>
                    <a:ext uri="{9D8B030D-6E8A-4147-A177-3AD203B41FA5}">
                      <a16:colId xmlns:a16="http://schemas.microsoft.com/office/drawing/2014/main" val="2826802944"/>
                    </a:ext>
                  </a:extLst>
                </a:gridCol>
              </a:tblGrid>
              <a:tr h="476338">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b"/>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260262">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b"/>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spTree>
    <p:extLst>
      <p:ext uri="{BB962C8B-B14F-4D97-AF65-F5344CB8AC3E}">
        <p14:creationId xmlns:p14="http://schemas.microsoft.com/office/powerpoint/2010/main" val="420095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5911727" y="2476060"/>
            <a:ext cx="15635288" cy="9893740"/>
          </a:xfrm>
          <a:prstGeom prst="rect">
            <a:avLst/>
          </a:prstGeom>
        </p:spPr>
      </p:pic>
    </p:spTree>
    <p:extLst>
      <p:ext uri="{BB962C8B-B14F-4D97-AF65-F5344CB8AC3E}">
        <p14:creationId xmlns:p14="http://schemas.microsoft.com/office/powerpoint/2010/main" val="87882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1034049" y="3305466"/>
            <a:ext cx="9938751" cy="7673088"/>
          </a:xfrm>
          <a:prstGeom prst="rect">
            <a:avLst/>
          </a:prstGeom>
          <a:noFill/>
        </p:spPr>
        <p:txBody>
          <a:bodyPr wrap="square" lIns="50400" tIns="50400" rIns="50400" bIns="50400" rtlCol="0">
            <a:spAutoFit/>
          </a:bodyPr>
          <a:lstStyle/>
          <a:p>
            <a:r>
              <a:rPr lang="ru-RU" dirty="0">
                <a:highlight>
                  <a:srgbClr val="EAE8E9"/>
                </a:highlight>
              </a:rPr>
              <a:t>Планирование эксперимента</a:t>
            </a:r>
            <a:endParaRPr lang="ru-RU"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err="1"/>
              <a:t>несостыковок</a:t>
            </a:r>
            <a:r>
              <a:rPr lang="ru-RU" dirty="0"/>
              <a:t>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058012" y="3305466"/>
            <a:ext cx="9938751" cy="3333438"/>
          </a:xfrm>
          <a:prstGeom prst="rect">
            <a:avLst/>
          </a:prstGeom>
          <a:noFill/>
        </p:spPr>
        <p:txBody>
          <a:bodyPr wrap="square" lIns="50400" tIns="50400" rIns="50400" bIns="50400" rtlCol="0">
            <a:spAutoFit/>
          </a:bodyPr>
          <a:lstStyle/>
          <a:p>
            <a:r>
              <a:rPr lang="ru-RU" dirty="0">
                <a:highlight>
                  <a:srgbClr val="EAE8E9"/>
                </a:highlight>
              </a:rPr>
              <a:t>Оптимизация</a:t>
            </a:r>
            <a:endParaRPr lang="en-US"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Tree>
    <p:extLst>
      <p:ext uri="{BB962C8B-B14F-4D97-AF65-F5344CB8AC3E}">
        <p14:creationId xmlns:p14="http://schemas.microsoft.com/office/powerpoint/2010/main" val="236819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29079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Прокси модели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p:pic>
        <p:nvPicPr>
          <p:cNvPr id="3" name="Рисунок 2"/>
          <p:cNvPicPr>
            <a:picLocks noChangeAspect="1"/>
          </p:cNvPicPr>
          <p:nvPr/>
        </p:nvPicPr>
        <p:blipFill>
          <a:blip r:embed="rId3"/>
          <a:stretch>
            <a:fillRect/>
          </a:stretch>
        </p:blipFill>
        <p:spPr>
          <a:xfrm>
            <a:off x="7436984" y="3192916"/>
            <a:ext cx="15743341" cy="8514670"/>
          </a:xfrm>
          <a:prstGeom prst="rect">
            <a:avLst/>
          </a:prstGeom>
        </p:spPr>
      </p:pic>
      <p:pic>
        <p:nvPicPr>
          <p:cNvPr id="4" name="Рисунок 3"/>
          <p:cNvPicPr>
            <a:picLocks noChangeAspect="1"/>
          </p:cNvPicPr>
          <p:nvPr/>
        </p:nvPicPr>
        <p:blipFill rotWithShape="1">
          <a:blip r:embed="rId3"/>
          <a:srcRect r="73093" b="59266"/>
          <a:stretch/>
        </p:blipFill>
        <p:spPr>
          <a:xfrm>
            <a:off x="814388" y="4090987"/>
            <a:ext cx="7587472" cy="6212341"/>
          </a:xfrm>
          <a:prstGeom prst="rect">
            <a:avLst/>
          </a:prstGeom>
        </p:spPr>
      </p:pic>
    </p:spTree>
    <p:extLst>
      <p:ext uri="{BB962C8B-B14F-4D97-AF65-F5344CB8AC3E}">
        <p14:creationId xmlns:p14="http://schemas.microsoft.com/office/powerpoint/2010/main" val="1802504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spTree>
    <p:extLst>
      <p:ext uri="{BB962C8B-B14F-4D97-AF65-F5344CB8AC3E}">
        <p14:creationId xmlns:p14="http://schemas.microsoft.com/office/powerpoint/2010/main" val="342466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9138651" cy="8227086"/>
          </a:xfrm>
          <a:prstGeom prst="rect">
            <a:avLst/>
          </a:prstGeom>
          <a:noFill/>
        </p:spPr>
        <p:txBody>
          <a:bodyPr wrap="square" lIns="50400" tIns="50400" rIns="50400" bIns="50400" rtlCol="0">
            <a:spAutoFit/>
          </a:bodyPr>
          <a:lstStyle/>
          <a:p>
            <a:r>
              <a:rPr lang="ru-RU" dirty="0">
                <a:highlight>
                  <a:srgbClr val="EAE8E9"/>
                </a:highlight>
              </a:rPr>
              <a:t>Причины активно использовать </a:t>
            </a:r>
            <a:endParaRPr lang="ru-RU"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9" name="Рисунок 8"/>
          <p:cNvPicPr>
            <a:picLocks noChangeAspect="1"/>
          </p:cNvPicPr>
          <p:nvPr/>
        </p:nvPicPr>
        <p:blipFill>
          <a:blip r:embed="rId3"/>
          <a:stretch>
            <a:fillRect/>
          </a:stretch>
        </p:blipFill>
        <p:spPr>
          <a:xfrm>
            <a:off x="12620863" y="3204853"/>
            <a:ext cx="9215209" cy="9843059"/>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549071"/>
            <a:ext cx="10059078" cy="9027305"/>
          </a:xfrm>
          <a:prstGeom prst="rect">
            <a:avLst/>
          </a:prstGeom>
          <a:noFill/>
        </p:spPr>
        <p:txBody>
          <a:bodyPr wrap="square" lIns="50400" tIns="50400" rIns="50400" bIns="50400" rtlCol="0">
            <a:spAutoFit/>
          </a:bodyPr>
          <a:lstStyle/>
          <a:p>
            <a:r>
              <a:rPr lang="ru-RU" sz="4000" dirty="0">
                <a:highlight>
                  <a:srgbClr val="EAE8E9"/>
                </a:highlight>
              </a:rPr>
              <a:t>Причины активно использовать </a:t>
            </a:r>
            <a:endParaRPr lang="ru-RU" sz="4000" dirty="0"/>
          </a:p>
          <a:p>
            <a:pPr marL="571500" indent="-571500">
              <a:spcAft>
                <a:spcPts val="1800"/>
              </a:spcAft>
              <a:buFont typeface="Arial" panose="020B0604020202020204" pitchFamily="34" charset="0"/>
              <a:buChar char="•"/>
            </a:pPr>
            <a:r>
              <a:rPr lang="ru-RU" sz="4000"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sz="4000"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sz="4000" dirty="0"/>
              <a:t>Сокращает рутину для задач оптимизации</a:t>
            </a:r>
          </a:p>
          <a:p>
            <a:pPr marL="571500" indent="-571500">
              <a:spcAft>
                <a:spcPts val="1800"/>
              </a:spcAft>
              <a:buFont typeface="Arial" panose="020B0604020202020204" pitchFamily="34" charset="0"/>
              <a:buChar char="•"/>
            </a:pPr>
            <a:r>
              <a:rPr lang="ru-RU" sz="4000"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sz="4000"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034157" y="2549071"/>
            <a:ext cx="12042606" cy="655782"/>
          </a:xfrm>
          <a:prstGeom prst="rect">
            <a:avLst/>
          </a:prstGeom>
          <a:noFill/>
        </p:spPr>
        <p:txBody>
          <a:bodyPr wrap="square" lIns="50400" tIns="50400" rIns="50400" bIns="50400" rtlCol="0">
            <a:spAutoFit/>
          </a:bodyPr>
          <a:lstStyle/>
          <a:p>
            <a:r>
              <a:rPr lang="ru-RU" dirty="0">
                <a:highlight>
                  <a:srgbClr val="EAE8E9"/>
                </a:highlight>
              </a:rPr>
              <a:t>Причины активного не использования</a:t>
            </a:r>
            <a:endParaRPr lang="en-US" dirty="0">
              <a:highlight>
                <a:srgbClr val="EAE8E9"/>
              </a:highlight>
            </a:endParaRPr>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638" y="3462761"/>
            <a:ext cx="9763125" cy="9763125"/>
          </a:xfrm>
          <a:prstGeom prst="ellipse">
            <a:avLst/>
          </a:prstGeom>
          <a:ln>
            <a:noFill/>
          </a:ln>
          <a:effectLst>
            <a:softEdge rad="112500"/>
          </a:effectLst>
        </p:spPr>
      </p:pic>
    </p:spTree>
    <p:extLst>
      <p:ext uri="{BB962C8B-B14F-4D97-AF65-F5344CB8AC3E}">
        <p14:creationId xmlns:p14="http://schemas.microsoft.com/office/powerpoint/2010/main" val="334696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487817" y="5453411"/>
            <a:ext cx="8730437" cy="2871773"/>
          </a:xfrm>
          <a:prstGeom prst="rect">
            <a:avLst/>
          </a:prstGeom>
        </p:spPr>
        <p:style>
          <a:lnRef idx="1">
            <a:schemeClr val="accent5"/>
          </a:lnRef>
          <a:fillRef idx="2">
            <a:schemeClr val="accent5"/>
          </a:fillRef>
          <a:effectRef idx="1">
            <a:schemeClr val="accent5"/>
          </a:effectRef>
          <a:fontRef idx="minor">
            <a:schemeClr val="dk1"/>
          </a:fontRef>
        </p:style>
        <p:txBody>
          <a:bodyPr wrap="square" lIns="50400" tIns="50400" rIns="50400" bIns="50400" rtlCol="0">
            <a:spAutoFit/>
          </a:bodyPr>
          <a:lstStyle/>
          <a:p>
            <a:r>
              <a:rPr lang="ru-RU" dirty="0">
                <a:highlight>
                  <a:srgbClr val="EAE8E9"/>
                </a:highlight>
              </a:rPr>
              <a:t>ЗАДАЧА</a:t>
            </a:r>
          </a:p>
          <a:p>
            <a:r>
              <a:rPr lang="ru-RU" dirty="0">
                <a:solidFill>
                  <a:srgbClr val="FF0000"/>
                </a:solidFill>
                <a:highlight>
                  <a:srgbClr val="EAE8E9"/>
                </a:highlight>
              </a:rPr>
              <a:t>Максимально сократить время расчета реализации модели с минимальной потерей в точности</a:t>
            </a:r>
            <a:endParaRPr lang="ru-RU" dirty="0">
              <a:solidFill>
                <a:srgbClr val="FF0000"/>
              </a:solidFill>
            </a:endParaRPr>
          </a:p>
          <a:p>
            <a:pPr marL="571500" indent="-571500">
              <a:spcAft>
                <a:spcPts val="1800"/>
              </a:spcAft>
              <a:buFont typeface="Arial" panose="020B0604020202020204" pitchFamily="34" charset="0"/>
              <a:buChar char="•"/>
            </a:pPr>
            <a:endParaRPr lang="ru-RU" dirty="0"/>
          </a:p>
        </p:txBody>
      </p:sp>
      <p:sp>
        <p:nvSpPr>
          <p:cNvPr id="9" name="TextBox 8">
            <a:extLst>
              <a:ext uri="{FF2B5EF4-FFF2-40B4-BE49-F238E27FC236}">
                <a16:creationId xmlns:a16="http://schemas.microsoft.com/office/drawing/2014/main" id="{1EF6BA57-5DCE-4044-B53B-912B462CD981}"/>
              </a:ext>
            </a:extLst>
          </p:cNvPr>
          <p:cNvSpPr txBox="1"/>
          <p:nvPr/>
        </p:nvSpPr>
        <p:spPr>
          <a:xfrm>
            <a:off x="11580575" y="2934369"/>
            <a:ext cx="12023963" cy="10781631"/>
          </a:xfrm>
          <a:prstGeom prst="rect">
            <a:avLst/>
          </a:prstGeom>
          <a:noFill/>
        </p:spPr>
        <p:txBody>
          <a:bodyPr wrap="square" lIns="50400" tIns="50400" rIns="50400" bIns="50400" rtlCol="0">
            <a:spAutoFit/>
          </a:bodyPr>
          <a:lstStyle/>
          <a:p>
            <a:r>
              <a:rPr lang="ru-RU" sz="4400" dirty="0">
                <a:highlight>
                  <a:srgbClr val="EAE8E9"/>
                </a:highlight>
              </a:rPr>
              <a:t>Инженерные решения</a:t>
            </a:r>
            <a:endParaRPr lang="en-US" sz="4400" dirty="0">
              <a:highlight>
                <a:srgbClr val="EAE8E9"/>
              </a:highlight>
            </a:endParaRPr>
          </a:p>
          <a:p>
            <a:pPr marL="571500" indent="-571500">
              <a:spcAft>
                <a:spcPts val="3600"/>
              </a:spcAft>
              <a:buFont typeface="Arial" panose="020B0604020202020204" pitchFamily="34" charset="0"/>
              <a:buChar char="•"/>
            </a:pPr>
            <a:r>
              <a:rPr lang="ru-RU" sz="4400" dirty="0"/>
              <a:t>Укрупнение сетки</a:t>
            </a:r>
          </a:p>
          <a:p>
            <a:pPr marL="571500" indent="-571500">
              <a:spcAft>
                <a:spcPts val="3600"/>
              </a:spcAft>
              <a:buFont typeface="Arial" panose="020B0604020202020204" pitchFamily="34" charset="0"/>
              <a:buChar char="•"/>
            </a:pPr>
            <a:r>
              <a:rPr lang="ru-RU" sz="4400" dirty="0"/>
              <a:t>Сокращение расчетных шагов(не полный расчет, объединение шагов в год)</a:t>
            </a:r>
          </a:p>
          <a:p>
            <a:pPr marL="571500" indent="-571500">
              <a:spcAft>
                <a:spcPts val="3600"/>
              </a:spcAft>
              <a:buFont typeface="Arial" panose="020B0604020202020204" pitchFamily="34" charset="0"/>
              <a:buChar char="•"/>
            </a:pPr>
            <a:r>
              <a:rPr lang="ru-RU" sz="4400" dirty="0"/>
              <a:t>Сглаживание данных</a:t>
            </a:r>
          </a:p>
          <a:p>
            <a:pPr marL="571500" indent="-571500">
              <a:spcAft>
                <a:spcPts val="3600"/>
              </a:spcAft>
              <a:buFont typeface="Arial" panose="020B0604020202020204" pitchFamily="34" charset="0"/>
              <a:buChar char="•"/>
            </a:pPr>
            <a:r>
              <a:rPr lang="ru-RU" sz="4400" dirty="0"/>
              <a:t>Удаление из модели ячеек с водой</a:t>
            </a:r>
          </a:p>
          <a:p>
            <a:pPr marL="571500" indent="-571500">
              <a:spcAft>
                <a:spcPts val="3600"/>
              </a:spcAft>
              <a:buFont typeface="Arial" panose="020B0604020202020204" pitchFamily="34" charset="0"/>
              <a:buChar char="•"/>
            </a:pPr>
            <a:r>
              <a:rPr lang="ru-RU" sz="4400" dirty="0"/>
              <a:t>Фокусировка на определенных участках</a:t>
            </a:r>
          </a:p>
          <a:p>
            <a:pPr marL="571500" indent="-571500">
              <a:spcAft>
                <a:spcPts val="3600"/>
              </a:spcAft>
              <a:buFont typeface="Arial" panose="020B0604020202020204" pitchFamily="34" charset="0"/>
              <a:buChar char="•"/>
            </a:pPr>
            <a:r>
              <a:rPr lang="ru-RU" sz="4400" dirty="0"/>
              <a:t>Подбор оптимального количества ядер для расчета</a:t>
            </a:r>
          </a:p>
          <a:p>
            <a:pPr marL="571500" indent="-571500">
              <a:spcAft>
                <a:spcPts val="3600"/>
              </a:spcAft>
              <a:buFont typeface="Arial" panose="020B0604020202020204" pitchFamily="34" charset="0"/>
              <a:buChar char="•"/>
            </a:pPr>
            <a:r>
              <a:rPr lang="ru-RU" sz="4400" dirty="0"/>
              <a:t>Тюнинг модели</a:t>
            </a:r>
          </a:p>
          <a:p>
            <a:pPr marL="571500" indent="-571500">
              <a:spcAft>
                <a:spcPts val="3600"/>
              </a:spcAft>
              <a:buFont typeface="Arial" panose="020B0604020202020204" pitchFamily="34" charset="0"/>
              <a:buChar char="•"/>
            </a:pPr>
            <a:endParaRPr lang="ru-RU" sz="4400" dirty="0"/>
          </a:p>
        </p:txBody>
      </p:sp>
    </p:spTree>
    <p:extLst>
      <p:ext uri="{BB962C8B-B14F-4D97-AF65-F5344CB8AC3E}">
        <p14:creationId xmlns:p14="http://schemas.microsoft.com/office/powerpoint/2010/main" val="78531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1825333"/>
          </a:xfrm>
          <a:prstGeom prst="rect">
            <a:avLst/>
          </a:prstGeom>
          <a:noFill/>
        </p:spPr>
        <p:txBody>
          <a:bodyPr wrap="square" lIns="50400" tIns="50400" rIns="50400" bIns="50400" rtlCol="0">
            <a:spAutoFit/>
          </a:bodyPr>
          <a:lstStyle/>
          <a:p>
            <a:pPr marL="457200" indent="-457200">
              <a:buFont typeface="Arial" panose="020B0604020202020204" pitchFamily="34" charset="0"/>
              <a:buChar char="•"/>
            </a:pPr>
            <a:r>
              <a:rPr lang="ru-RU" sz="2800" dirty="0">
                <a:highlight>
                  <a:srgbClr val="EAE8E9"/>
                </a:highlight>
              </a:rPr>
              <a:t>Обрезаем сетку в пределах целевой </a:t>
            </a:r>
            <a:r>
              <a:rPr lang="ru-RU" sz="2800" dirty="0" err="1">
                <a:highlight>
                  <a:srgbClr val="EAE8E9"/>
                </a:highlight>
              </a:rPr>
              <a:t>нефтенасыщенного</a:t>
            </a:r>
            <a:r>
              <a:rPr lang="ru-RU" sz="2800" dirty="0">
                <a:highlight>
                  <a:srgbClr val="EAE8E9"/>
                </a:highlight>
              </a:rPr>
              <a:t> контура</a:t>
            </a:r>
          </a:p>
          <a:p>
            <a:pPr marL="457200" indent="-457200">
              <a:buFont typeface="Arial" panose="020B0604020202020204" pitchFamily="34" charset="0"/>
              <a:buChar char="•"/>
            </a:pPr>
            <a:r>
              <a:rPr lang="ru-RU" sz="2800" dirty="0">
                <a:highlight>
                  <a:srgbClr val="EAE8E9"/>
                </a:highlight>
              </a:rPr>
              <a:t>Обрезаем залежь по глубине</a:t>
            </a:r>
          </a:p>
          <a:p>
            <a:pPr marL="457200" indent="-457200">
              <a:buFont typeface="Arial" panose="020B0604020202020204" pitchFamily="34" charset="0"/>
              <a:buChar char="•"/>
            </a:pPr>
            <a:endParaRPr lang="en-US" sz="2800" dirty="0">
              <a:highlight>
                <a:srgbClr val="EAE8E9"/>
              </a:highlight>
            </a:endParaRPr>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7</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2320584033"/>
              </p:ext>
            </p:extLst>
          </p:nvPr>
        </p:nvGraphicFramePr>
        <p:xfrm>
          <a:off x="16158307" y="2721975"/>
          <a:ext cx="7518755" cy="9350888"/>
        </p:xfrm>
        <a:graphic>
          <a:graphicData uri="http://schemas.openxmlformats.org/drawingml/2006/table">
            <a:tbl>
              <a:tblPr>
                <a:tableStyleId>{793D81CF-94F2-401A-BA57-92F5A7B2D0C5}</a:tableStyleId>
              </a:tblPr>
              <a:tblGrid>
                <a:gridCol w="3399785">
                  <a:extLst>
                    <a:ext uri="{9D8B030D-6E8A-4147-A177-3AD203B41FA5}">
                      <a16:colId xmlns:a16="http://schemas.microsoft.com/office/drawing/2014/main" val="73601480"/>
                    </a:ext>
                  </a:extLst>
                </a:gridCol>
                <a:gridCol w="4118970">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4400" u="none" strike="noStrike" dirty="0">
                          <a:effectLst/>
                        </a:rPr>
                        <a:t>10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3.7</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400" u="none" strike="noStrike" dirty="0">
                          <a:effectLst/>
                        </a:rPr>
                        <a:t>50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18.3</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8780616"/>
                  </a:ext>
                </a:extLst>
              </a:tr>
              <a:tr h="1708678">
                <a:tc>
                  <a:txBody>
                    <a:bodyPr/>
                    <a:lstStyle/>
                    <a:p>
                      <a:pPr algn="ctr" fontAlgn="b"/>
                      <a:r>
                        <a:rPr lang="ru-RU" sz="4400" u="none" strike="noStrike" dirty="0">
                          <a:effectLst/>
                        </a:rPr>
                        <a:t>100</a:t>
                      </a:r>
                      <a:endParaRPr lang="ru-RU" sz="4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36.7</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4400" u="none" strike="noStrike">
                          <a:effectLst/>
                        </a:rPr>
                        <a:t>200</a:t>
                      </a:r>
                      <a:endParaRPr lang="ru-RU" sz="4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ru-RU" sz="4400" u="none" strike="noStrike" dirty="0">
                          <a:effectLst/>
                        </a:rPr>
                        <a:t>73.3</a:t>
                      </a:r>
                      <a:endParaRPr lang="ru-RU" sz="4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8</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4144303460"/>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091016" y="2919814"/>
            <a:ext cx="12576716" cy="6595870"/>
          </a:xfrm>
          <a:prstGeom prst="rect">
            <a:avLst/>
          </a:prstGeom>
          <a:noFill/>
        </p:spPr>
        <p:txBody>
          <a:bodyPr wrap="square" lIns="50400" tIns="50400" rIns="50400" bIns="50400" rtlCol="0">
            <a:spAutoFit/>
          </a:bodyPr>
          <a:lstStyle/>
          <a:p>
            <a:pPr marL="571500" indent="-571500" algn="l">
              <a:spcAft>
                <a:spcPts val="1200"/>
              </a:spcAft>
              <a:buFont typeface="Arial" panose="020B0604020202020204" pitchFamily="34" charset="0"/>
              <a:buChar char="•"/>
            </a:pPr>
            <a:r>
              <a:rPr lang="ru-RU" sz="4400" dirty="0"/>
              <a:t>Адаптация давления </a:t>
            </a:r>
          </a:p>
          <a:p>
            <a:pPr algn="l">
              <a:spcAft>
                <a:spcPts val="1200"/>
              </a:spcAft>
            </a:pPr>
            <a:r>
              <a:rPr lang="ru-RU" sz="4400" dirty="0"/>
              <a:t>-</a:t>
            </a:r>
            <a:r>
              <a:rPr lang="en-US" sz="4400" dirty="0"/>
              <a:t>&gt;</a:t>
            </a:r>
            <a:r>
              <a:rPr lang="ru-RU" sz="4400" dirty="0" err="1"/>
              <a:t>аквифер</a:t>
            </a:r>
            <a:r>
              <a:rPr lang="ru-RU" sz="4400" dirty="0"/>
              <a:t>, поровый </a:t>
            </a:r>
            <a:r>
              <a:rPr lang="ru-RU" sz="4400" dirty="0" err="1"/>
              <a:t>обьем</a:t>
            </a:r>
            <a:endParaRPr lang="ru-RU" sz="4400" dirty="0"/>
          </a:p>
          <a:p>
            <a:pPr marL="571500" indent="-571500" algn="l">
              <a:spcAft>
                <a:spcPts val="1200"/>
              </a:spcAft>
              <a:buFont typeface="Arial" panose="020B0604020202020204" pitchFamily="34" charset="0"/>
              <a:buChar char="•"/>
            </a:pPr>
            <a:r>
              <a:rPr lang="ru-RU" sz="4400" dirty="0"/>
              <a:t>Адаптация отборов жидкости </a:t>
            </a:r>
          </a:p>
          <a:p>
            <a:pPr algn="l">
              <a:spcAft>
                <a:spcPts val="1200"/>
              </a:spcAft>
            </a:pPr>
            <a:r>
              <a:rPr lang="ru-RU" sz="4400" dirty="0"/>
              <a:t>-</a:t>
            </a:r>
            <a:r>
              <a:rPr lang="en-US" sz="4400" dirty="0"/>
              <a:t>&gt; </a:t>
            </a:r>
            <a:r>
              <a:rPr lang="ru-RU" sz="4400" dirty="0"/>
              <a:t>проницаемость</a:t>
            </a:r>
          </a:p>
          <a:p>
            <a:pPr marL="571500" indent="-571500">
              <a:spcAft>
                <a:spcPts val="1200"/>
              </a:spcAft>
              <a:buFont typeface="Arial" panose="020B0604020202020204" pitchFamily="34" charset="0"/>
              <a:buChar char="•"/>
            </a:pPr>
            <a:r>
              <a:rPr lang="ru-RU" sz="4400" dirty="0"/>
              <a:t>Адаптация обводнения </a:t>
            </a:r>
          </a:p>
          <a:p>
            <a:pPr>
              <a:spcAft>
                <a:spcPts val="1200"/>
              </a:spcAft>
            </a:pPr>
            <a:r>
              <a:rPr lang="ru-RU" sz="4400" dirty="0"/>
              <a:t>-</a:t>
            </a:r>
            <a:r>
              <a:rPr lang="en-US" sz="4400" dirty="0"/>
              <a:t>&gt; </a:t>
            </a:r>
            <a:r>
              <a:rPr lang="ru-RU" sz="4400" dirty="0"/>
              <a:t>ОФП</a:t>
            </a:r>
          </a:p>
          <a:p>
            <a:pPr marL="571500" indent="-571500" algn="l">
              <a:spcAft>
                <a:spcPts val="1200"/>
              </a:spcAft>
              <a:buFont typeface="Arial" panose="020B0604020202020204" pitchFamily="34" charset="0"/>
              <a:buChar char="•"/>
            </a:pPr>
            <a:r>
              <a:rPr lang="ru-RU" sz="4400" dirty="0" err="1"/>
              <a:t>Поскважинная</a:t>
            </a:r>
            <a:r>
              <a:rPr lang="ru-RU" sz="4400" dirty="0"/>
              <a:t> адаптация </a:t>
            </a:r>
          </a:p>
          <a:p>
            <a:pPr algn="l">
              <a:spcAft>
                <a:spcPts val="1200"/>
              </a:spcAft>
            </a:pPr>
            <a:r>
              <a:rPr lang="ru-RU" sz="4400" dirty="0"/>
              <a:t>-</a:t>
            </a:r>
            <a:r>
              <a:rPr lang="en-US" sz="4400" dirty="0"/>
              <a:t>&gt; </a:t>
            </a:r>
            <a:r>
              <a:rPr lang="ru-RU" sz="4400" dirty="0" err="1"/>
              <a:t>мульты</a:t>
            </a:r>
            <a:r>
              <a:rPr lang="ru-RU" sz="4400" dirty="0"/>
              <a:t> и да поможет мне </a:t>
            </a:r>
            <a:r>
              <a:rPr lang="ru-RU" sz="4400" dirty="0" err="1"/>
              <a:t>Бо</a:t>
            </a:r>
            <a:r>
              <a:rPr lang="ru-RU" sz="4400" dirty="0"/>
              <a:t>!</a:t>
            </a:r>
          </a:p>
        </p:txBody>
      </p:sp>
    </p:spTree>
    <p:custDataLst>
      <p:tags r:id="rId1"/>
    </p:custDataLst>
    <p:extLst>
      <p:ext uri="{BB962C8B-B14F-4D97-AF65-F5344CB8AC3E}">
        <p14:creationId xmlns:p14="http://schemas.microsoft.com/office/powerpoint/2010/main" val="145844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graphicFrame>
        <p:nvGraphicFramePr>
          <p:cNvPr id="7" name="Схема 6"/>
          <p:cNvGraphicFramePr/>
          <p:nvPr>
            <p:extLst>
              <p:ext uri="{D42A27DB-BD31-4B8C-83A1-F6EECF244321}">
                <p14:modId xmlns:p14="http://schemas.microsoft.com/office/powerpoint/2010/main" val="3285167346"/>
              </p:ext>
            </p:extLst>
          </p:nvPr>
        </p:nvGraphicFramePr>
        <p:xfrm>
          <a:off x="1095742" y="5548491"/>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5D5ED4-4FF7-4CB7-A398-39FA3B70C43E}"/>
              </a:ext>
            </a:extLst>
          </p:cNvPr>
          <p:cNvSpPr txBox="1"/>
          <p:nvPr/>
        </p:nvSpPr>
        <p:spPr>
          <a:xfrm>
            <a:off x="2063261" y="3593684"/>
            <a:ext cx="12192000" cy="2308324"/>
          </a:xfrm>
          <a:prstGeom prst="rect">
            <a:avLst/>
          </a:prstGeom>
          <a:noFill/>
        </p:spPr>
        <p:txBody>
          <a:bodyPr wrap="square">
            <a:spAutoFit/>
          </a:bodyPr>
          <a:lstStyle/>
          <a:p>
            <a:r>
              <a:rPr lang="ru-RU" dirty="0"/>
              <a:t>К основным видам задач, решаемых в модуле </a:t>
            </a:r>
            <a:r>
              <a:rPr lang="ru-RU" i="1" dirty="0"/>
              <a:t>Планирование эксперимента</a:t>
            </a:r>
            <a:r>
              <a:rPr lang="ru-RU" dirty="0"/>
              <a:t>, относятся: </a:t>
            </a:r>
          </a:p>
          <a:p>
            <a:pPr>
              <a:buFont typeface="+mj-lt"/>
              <a:buAutoNum type="arabicPeriod"/>
            </a:pPr>
            <a:r>
              <a:rPr lang="ru-RU" dirty="0"/>
              <a:t>планирование оптимального эксперимента </a:t>
            </a:r>
          </a:p>
          <a:p>
            <a:pPr>
              <a:buFont typeface="+mj-lt"/>
              <a:buAutoNum type="arabicPeriod"/>
            </a:pPr>
            <a:r>
              <a:rPr lang="ru-RU" dirty="0"/>
              <a:t>анализ результатов эксперимента. </a:t>
            </a:r>
          </a:p>
        </p:txBody>
      </p:sp>
    </p:spTree>
    <p:extLst>
      <p:ext uri="{BB962C8B-B14F-4D97-AF65-F5344CB8AC3E}">
        <p14:creationId xmlns:p14="http://schemas.microsoft.com/office/powerpoint/2010/main" val="7529410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25643</TotalTime>
  <Words>4099</Words>
  <Application>Microsoft Office PowerPoint</Application>
  <PresentationFormat>Произвольный</PresentationFormat>
  <Paragraphs>334</Paragraphs>
  <Slides>18</Slides>
  <Notes>17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18</vt:i4>
      </vt:variant>
    </vt:vector>
  </HeadingPairs>
  <TitlesOfParts>
    <vt:vector size="23" baseType="lpstr">
      <vt:lpstr>Arial</vt:lpstr>
      <vt:lpstr>Calibri</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vt:lpstr>
      <vt:lpstr>Методы планирования эксперимента и оптимизаторы</vt:lpstr>
      <vt:lpstr>Методы планирования эксперимента и оптимизаторы</vt:lpstr>
      <vt:lpstr>Прокси модели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166</cp:revision>
  <dcterms:created xsi:type="dcterms:W3CDTF">2022-07-19T15:05:03Z</dcterms:created>
  <dcterms:modified xsi:type="dcterms:W3CDTF">2024-04-15T04:01:38Z</dcterms:modified>
</cp:coreProperties>
</file>